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0" r:id="rId3"/>
    <p:sldId id="258" r:id="rId4"/>
    <p:sldId id="264" r:id="rId5"/>
    <p:sldId id="271" r:id="rId6"/>
    <p:sldId id="272" r:id="rId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921" autoAdjust="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96480-40B4-407B-A689-67FCFBDA277F}" type="datetimeFigureOut">
              <a:rPr lang="en-US" smtClean="0"/>
              <a:t>09-Mar-20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35C5E-7D0C-4A08-BBF6-F0254C7BE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54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9A699-C473-4C32-B8B5-8ED5DC6FA56C}" type="datetime1">
              <a:rPr lang="en-US" smtClean="0"/>
              <a:t>09-Mar-20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0"/>
            <a:ext cx="91409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019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1092-3C9F-4251-A819-E4634F7BA147}" type="datetime1">
              <a:rPr lang="en-US" smtClean="0"/>
              <a:t>09-Mar-20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77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D0C1-1A98-4FBE-8D86-392FF7A6048C}" type="datetime1">
              <a:rPr lang="en-US" smtClean="0"/>
              <a:t>09-Mar-20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2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504" y="5718225"/>
            <a:ext cx="936104" cy="365125"/>
          </a:xfrm>
        </p:spPr>
        <p:txBody>
          <a:bodyPr/>
          <a:lstStyle/>
          <a:p>
            <a:fld id="{41EC0F56-03C4-43A9-8747-BBC2880D8F68}" type="datetime1">
              <a:rPr lang="en-US" smtClean="0"/>
              <a:t>09-Mar-20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00192" y="5589240"/>
            <a:ext cx="2679576" cy="455560"/>
          </a:xfrm>
        </p:spPr>
        <p:txBody>
          <a:bodyPr/>
          <a:lstStyle>
            <a:lvl1pPr algn="r"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20578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9289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97162-95C1-4426-9115-85190CEB43DE}" type="datetime1">
              <a:rPr lang="en-US" smtClean="0"/>
              <a:t>09-Mar-20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5768976"/>
            <a:ext cx="2709664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34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770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770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0879-6A6F-4E64-822D-9B29441DB46E}" type="datetime1">
              <a:rPr lang="en-US" smtClean="0"/>
              <a:t>09-Mar-20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56176" y="5694711"/>
            <a:ext cx="2853680" cy="365125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b="1" dirty="0"/>
              <a:t>WHO Barcelona Course on Health Financing for </a:t>
            </a:r>
          </a:p>
          <a:p>
            <a:r>
              <a:rPr lang="en-US" b="1" dirty="0"/>
              <a:t>Universal Health Coverage in Russian language </a:t>
            </a:r>
          </a:p>
          <a:p>
            <a:r>
              <a:rPr lang="en-US" b="1" dirty="0"/>
              <a:t>24- 28 July 2017, Issyk - Kul, Kyrgyzstan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99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F5DB-81B5-442F-9FEE-38F19A63A109}" type="datetime1">
              <a:rPr lang="en-US" smtClean="0"/>
              <a:t>09-Mar-20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9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CEF9-580A-4F2A-8DFB-9170D93D8C1F}" type="datetime1">
              <a:rPr lang="en-US" smtClean="0"/>
              <a:t>09-Mar-20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28184" y="5661248"/>
            <a:ext cx="2709664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2831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6266-083B-4211-8A2A-57A2E4A615BE}" type="datetime1">
              <a:rPr lang="en-US" smtClean="0"/>
              <a:t>09-Mar-20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56176" y="5661248"/>
            <a:ext cx="2781672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2222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A48-A960-4CBC-8C32-3FD656D427AF}" type="datetime1">
              <a:rPr lang="en-US" smtClean="0"/>
              <a:t>09-Mar-20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5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9DD60-52AD-4F16-8B9E-34B5D34E021E}" type="datetime1">
              <a:rPr lang="en-US" smtClean="0"/>
              <a:t>09-Mar-20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92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3845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B25CD-672B-4C9A-94D9-B798E66A9399}" type="datetime1">
              <a:rPr lang="en-US" smtClean="0"/>
              <a:t>09-Mar-20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" y="6093296"/>
            <a:ext cx="9139844" cy="76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0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00558E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hyperlink" Target="http://www.google.ge/url?sa=i&amp;rct=j&amp;q=&amp;esrc=s&amp;frm=1&amp;source=images&amp;cd=&amp;cad=rja&amp;docid=Esm2TgTCE6iy7M&amp;tbnid=f5TVPqEzJIguEM:&amp;ved=0CAUQjRw&amp;url=http://www.abandonthecube.com/Destinations/Georgia.html&amp;ei=vgU4UpOlIsLkswbbuICYDQ&amp;psig=AFQjCNFeYivnBgeDkbwZRJlSlTsp983hqQ&amp;ust=1379489571209217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39552" y="2276872"/>
            <a:ext cx="7920880" cy="1909429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Georgia: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/>
              <a:t> </a:t>
            </a:r>
            <a:br>
              <a:rPr lang="en-US" sz="3200" b="1" dirty="0"/>
            </a:br>
            <a:r>
              <a:rPr lang="en-US" sz="2800" b="1" dirty="0"/>
              <a:t>HEALTH SYSTEM PERFORMANCE PROBLEM AND DIAGNOSTICS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400" b="1" dirty="0"/>
              <a:t>Names of team members </a:t>
            </a:r>
            <a:endParaRPr lang="en-US" sz="2800" dirty="0">
              <a:solidFill>
                <a:srgbClr val="0055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6FF90B1B-CB75-4583-B35D-39CD67608A17}"/>
              </a:ext>
            </a:extLst>
          </p:cNvPr>
          <p:cNvSpPr txBox="1">
            <a:spLocks/>
          </p:cNvSpPr>
          <p:nvPr/>
        </p:nvSpPr>
        <p:spPr>
          <a:xfrm>
            <a:off x="179512" y="332656"/>
            <a:ext cx="8784976" cy="10416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sz="1600" b="1" dirty="0">
                <a:solidFill>
                  <a:schemeClr val="accent5"/>
                </a:solidFill>
              </a:rPr>
              <a:t>WHO Barcelona Course on Health Financing </a:t>
            </a:r>
          </a:p>
          <a:p>
            <a:pPr>
              <a:spcBef>
                <a:spcPts val="1200"/>
              </a:spcBef>
            </a:pPr>
            <a:r>
              <a:rPr lang="en-US" sz="1600" b="1" dirty="0">
                <a:solidFill>
                  <a:schemeClr val="accent5"/>
                </a:solidFill>
              </a:rPr>
              <a:t>for Universal Health Coverage </a:t>
            </a:r>
          </a:p>
          <a:p>
            <a:pPr>
              <a:spcBef>
                <a:spcPts val="1200"/>
              </a:spcBef>
            </a:pPr>
            <a:r>
              <a:rPr lang="en-US" sz="1600" b="1" dirty="0">
                <a:solidFill>
                  <a:schemeClr val="accent5"/>
                </a:solidFill>
              </a:rPr>
              <a:t>16- 20 March 2020, Barcelona, Spain</a:t>
            </a:r>
            <a:endParaRPr lang="en-GB" sz="8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30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9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Country health system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context, 2018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006557" y="1924707"/>
            <a:ext cx="2643543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3356" y="2403611"/>
            <a:ext cx="2168221" cy="206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47" y="5132328"/>
            <a:ext cx="7529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Government expenditure on health per capita – 104 $US</a:t>
            </a:r>
          </a:p>
          <a:p>
            <a:pPr>
              <a:lnSpc>
                <a:spcPct val="125000"/>
              </a:lnSpc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Government expenditure on health as % of GDP – 2.8%</a:t>
            </a:r>
          </a:p>
          <a:p>
            <a:pPr>
              <a:lnSpc>
                <a:spcPct val="125000"/>
              </a:lnSpc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Government expenditure on health as % of State Budget – 8%</a:t>
            </a:r>
          </a:p>
        </p:txBody>
      </p:sp>
      <p:pic>
        <p:nvPicPr>
          <p:cNvPr id="8" name="Picture 4" descr="http://www.abandonthecube.com/Content/Georgia%20Regional%20Map%201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47" t="18668" r="6179" b="33767"/>
          <a:stretch/>
        </p:blipFill>
        <p:spPr bwMode="auto">
          <a:xfrm>
            <a:off x="-58512" y="2068830"/>
            <a:ext cx="9202512" cy="464160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sp>
        <p:nvSpPr>
          <p:cNvPr id="9" name="Rectangle 8"/>
          <p:cNvSpPr/>
          <p:nvPr/>
        </p:nvSpPr>
        <p:spPr>
          <a:xfrm>
            <a:off x="4876800" y="1600200"/>
            <a:ext cx="25400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64000" y="2819400"/>
            <a:ext cx="89584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Maternal Mortality (per 100000 live birth</a:t>
            </a:r>
            <a:r>
              <a:rPr lang="en-US" b="1" dirty="0" smtClean="0"/>
              <a:t>) –27.4</a:t>
            </a:r>
          </a:p>
          <a:p>
            <a:r>
              <a:rPr lang="en-US" b="1" dirty="0"/>
              <a:t>Infant mortality (per 1000 live birth</a:t>
            </a:r>
            <a:r>
              <a:rPr lang="en-US" b="1" dirty="0" smtClean="0"/>
              <a:t>) </a:t>
            </a:r>
            <a:r>
              <a:rPr lang="ka-GE" b="1" dirty="0" smtClean="0"/>
              <a:t> </a:t>
            </a:r>
            <a:r>
              <a:rPr lang="en-US" b="1" dirty="0" smtClean="0"/>
              <a:t>– 8.1</a:t>
            </a:r>
          </a:p>
          <a:p>
            <a:r>
              <a:rPr lang="en-US" b="1" dirty="0"/>
              <a:t>Under 5 mortality rate (per 1000 live birth</a:t>
            </a:r>
            <a:r>
              <a:rPr lang="en-US" b="1" dirty="0" smtClean="0"/>
              <a:t>) </a:t>
            </a:r>
            <a:r>
              <a:rPr lang="en-US" b="1" smtClean="0"/>
              <a:t>– 9.8</a:t>
            </a:r>
            <a:endParaRPr lang="en-US" b="1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1027816" y="4154268"/>
            <a:ext cx="8397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GDP per capita (at current prices</a:t>
            </a:r>
            <a:r>
              <a:rPr lang="en-US" b="1" dirty="0" smtClean="0"/>
              <a:t>) – 4722</a:t>
            </a:r>
            <a:r>
              <a:rPr lang="ka-GE" b="1" dirty="0" smtClean="0"/>
              <a:t> </a:t>
            </a:r>
            <a:r>
              <a:rPr lang="en-US" b="1" dirty="0" smtClean="0"/>
              <a:t>$US</a:t>
            </a:r>
          </a:p>
          <a:p>
            <a:r>
              <a:rPr lang="en-US" b="1" dirty="0"/>
              <a:t>GDP real growth – </a:t>
            </a:r>
            <a:r>
              <a:rPr lang="en-US" b="1" dirty="0" smtClean="0"/>
              <a:t>5.8%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133600" y="5405895"/>
            <a:ext cx="1005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Government expenditure on health as % of </a:t>
            </a:r>
            <a:r>
              <a:rPr lang="en-US" b="1" dirty="0" smtClean="0"/>
              <a:t>GDP – 3.0% 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/>
              <a:t>General Government expenditure on health per capita (USD</a:t>
            </a:r>
            <a:r>
              <a:rPr lang="en-US" b="1" dirty="0" smtClean="0"/>
              <a:t>) – </a:t>
            </a:r>
            <a:r>
              <a:rPr lang="ka-GE" b="1" dirty="0"/>
              <a:t>1</a:t>
            </a:r>
            <a:r>
              <a:rPr lang="en-US" b="1" dirty="0"/>
              <a:t>19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4876800" y="2286000"/>
            <a:ext cx="2083296" cy="206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28442" y="1125172"/>
            <a:ext cx="100669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Population</a:t>
            </a:r>
            <a:r>
              <a:rPr lang="ka-GE" b="1" dirty="0" smtClean="0"/>
              <a:t> </a:t>
            </a:r>
            <a:r>
              <a:rPr lang="en-US" b="1" dirty="0" smtClean="0"/>
              <a:t>– 3 729 600</a:t>
            </a:r>
          </a:p>
          <a:p>
            <a:r>
              <a:rPr lang="en-US" b="1" dirty="0"/>
              <a:t>Birth rate (per thousand population) – </a:t>
            </a:r>
            <a:r>
              <a:rPr lang="en-US" b="1" dirty="0" smtClean="0"/>
              <a:t>13.7</a:t>
            </a:r>
            <a:endParaRPr lang="en-US" b="1" dirty="0"/>
          </a:p>
          <a:p>
            <a:r>
              <a:rPr lang="en-US" b="1" dirty="0"/>
              <a:t>Mortality rate (per thousand population</a:t>
            </a:r>
            <a:r>
              <a:rPr lang="en-US" b="1" dirty="0" smtClean="0"/>
              <a:t>) – 12.5</a:t>
            </a:r>
            <a:endParaRPr lang="en-US" b="1" dirty="0"/>
          </a:p>
          <a:p>
            <a:r>
              <a:rPr lang="en-US" b="1" dirty="0"/>
              <a:t>Life expectancy at </a:t>
            </a:r>
            <a:r>
              <a:rPr lang="en-US" b="1" dirty="0" smtClean="0"/>
              <a:t>birth – 74.0</a:t>
            </a:r>
            <a:endParaRPr lang="en-US" b="1" dirty="0"/>
          </a:p>
        </p:txBody>
      </p:sp>
      <p:pic>
        <p:nvPicPr>
          <p:cNvPr id="15" name="Picture 2" descr="http://geostat.ge/images/census-geo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60" t="23283" r="28011" b="47164"/>
          <a:stretch/>
        </p:blipFill>
        <p:spPr bwMode="auto">
          <a:xfrm>
            <a:off x="560186" y="1254461"/>
            <a:ext cx="1237396" cy="45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0" descr="Image result for economic growth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52" r="24251"/>
          <a:stretch/>
        </p:blipFill>
        <p:spPr bwMode="auto">
          <a:xfrm>
            <a:off x="91393" y="4068897"/>
            <a:ext cx="859739" cy="64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4" descr="https://media.licdn.com/mpr/mpr/AAEAAQAAAAAAAAXQAAAAJDUyYTU4YzIwLTFmNmUtNDMwNC05OWE2LWFlMWNmZTVhOWVhMQ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34" y="5443176"/>
            <a:ext cx="1330311" cy="571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6" descr="Image result for maternal and child health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2" r="52790"/>
          <a:stretch/>
        </p:blipFill>
        <p:spPr bwMode="auto">
          <a:xfrm>
            <a:off x="3111690" y="2870570"/>
            <a:ext cx="952311" cy="886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1370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7A57A6-5BB2-41A5-82C5-006F8D63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Health System Performance Problem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45D9B3-C31E-4D4E-8BE7-8722EE8D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Purchase more services than </a:t>
            </a:r>
            <a:r>
              <a:rPr lang="en-US" dirty="0" smtClean="0"/>
              <a:t>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868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7A57A6-5BB2-41A5-82C5-006F8D63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Health System Performance Problem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45D9B3-C31E-4D4E-8BE7-8722EE8D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Lack of UHC program </a:t>
            </a:r>
            <a:r>
              <a:rPr lang="en-US" dirty="0" smtClean="0"/>
              <a:t>budget </a:t>
            </a:r>
            <a:r>
              <a:rPr lang="en-US" dirty="0"/>
              <a:t>-  the actual costs of the program are significantly higher than planned </a:t>
            </a:r>
            <a:r>
              <a:rPr lang="en-US" dirty="0" smtClean="0"/>
              <a:t>budget – (&gt; </a:t>
            </a:r>
            <a:r>
              <a:rPr lang="en-US" dirty="0" smtClean="0">
                <a:latin typeface="Arial"/>
                <a:cs typeface="Arial"/>
              </a:rPr>
              <a:t>≈</a:t>
            </a:r>
            <a:r>
              <a:rPr lang="en-US" dirty="0" smtClean="0"/>
              <a:t>10% every year)</a:t>
            </a: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Increasing hospitalization rate every </a:t>
            </a:r>
            <a:r>
              <a:rPr lang="en-US" dirty="0" smtClean="0"/>
              <a:t>year (</a:t>
            </a:r>
            <a:r>
              <a:rPr lang="en-US" dirty="0"/>
              <a:t>2012  - 11.3 and 2018 - 16.7 per 1000 population)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High number </a:t>
            </a:r>
            <a:r>
              <a:rPr lang="en-US" dirty="0"/>
              <a:t>of emergencies </a:t>
            </a:r>
            <a:r>
              <a:rPr lang="en-US" dirty="0" smtClean="0"/>
              <a:t>(about 40-45% of total hospitalization rate every year)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998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US" dirty="0" smtClean="0"/>
              <a:t>Diagnostics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3845023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The very detailed and complex payment system for hospitals, </a:t>
            </a:r>
            <a:r>
              <a:rPr lang="en-GB" dirty="0"/>
              <a:t>with different tariff-setting and co-payment rules for different types of hospital </a:t>
            </a:r>
            <a:r>
              <a:rPr lang="en-GB" dirty="0" smtClean="0"/>
              <a:t>care</a:t>
            </a:r>
          </a:p>
          <a:p>
            <a:r>
              <a:rPr lang="en-US" dirty="0"/>
              <a:t>Payment for hospital care is mostly case-based</a:t>
            </a:r>
            <a:endParaRPr lang="en-GB" dirty="0" smtClean="0"/>
          </a:p>
          <a:p>
            <a:r>
              <a:rPr lang="en-GB" dirty="0"/>
              <a:t>Under the state programs it is lack of provider performance monitoring </a:t>
            </a:r>
            <a:r>
              <a:rPr lang="en-GB" dirty="0" smtClean="0"/>
              <a:t>activities (n</a:t>
            </a:r>
            <a:r>
              <a:rPr lang="en-US" dirty="0" err="1" smtClean="0"/>
              <a:t>ew</a:t>
            </a:r>
            <a:r>
              <a:rPr lang="en-US" dirty="0" smtClean="0"/>
              <a:t> methods of payment (RBF, DRG and etc.) are not implemented)</a:t>
            </a:r>
          </a:p>
          <a:p>
            <a:r>
              <a:rPr lang="en-US" dirty="0" smtClean="0"/>
              <a:t>Weak monitoring mechanisms for justification of the provided services</a:t>
            </a:r>
          </a:p>
          <a:p>
            <a:r>
              <a:rPr lang="en-GB" dirty="0"/>
              <a:t>there are limited mechanisms for the SSA to influence clinical practice and determine which services are provided to whom</a:t>
            </a:r>
            <a:endParaRPr lang="en-US" dirty="0" smtClean="0"/>
          </a:p>
          <a:p>
            <a:r>
              <a:rPr lang="en-US" dirty="0" smtClean="0"/>
              <a:t>Tariff </a:t>
            </a:r>
            <a:r>
              <a:rPr lang="en-US" dirty="0"/>
              <a:t>setting is provider driven and SSA has limited control over the </a:t>
            </a:r>
            <a:r>
              <a:rPr lang="en-US" dirty="0" smtClean="0"/>
              <a:t>tariffs</a:t>
            </a:r>
          </a:p>
        </p:txBody>
      </p:sp>
    </p:spTree>
    <p:extLst>
      <p:ext uri="{BB962C8B-B14F-4D97-AF65-F5344CB8AC3E}">
        <p14:creationId xmlns:p14="http://schemas.microsoft.com/office/powerpoint/2010/main" val="1796945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US" dirty="0" smtClean="0"/>
              <a:t>Diagnostics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3845023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Providers are interested in excess provision of services for get more income from the SSA</a:t>
            </a:r>
          </a:p>
          <a:p>
            <a:r>
              <a:rPr lang="en-GB" dirty="0" smtClean="0"/>
              <a:t>SSA </a:t>
            </a:r>
            <a:r>
              <a:rPr lang="en-GB" dirty="0"/>
              <a:t>has multiple contracts (in maximum 23 different vertical programs + 6 UHC sub-programs) with one provider under vertical and UHC program </a:t>
            </a:r>
            <a:endParaRPr lang="en-GB" dirty="0" smtClean="0"/>
          </a:p>
          <a:p>
            <a:r>
              <a:rPr lang="en-GB" dirty="0"/>
              <a:t>Co-payment system and complex cost calculation mechanism is not transparent for beneficiaries</a:t>
            </a:r>
          </a:p>
          <a:p>
            <a:r>
              <a:rPr lang="en-US" dirty="0" smtClean="0"/>
              <a:t>Weak E-health information system</a:t>
            </a:r>
          </a:p>
          <a:p>
            <a:r>
              <a:rPr lang="en-GB" dirty="0"/>
              <a:t>Lack of set of indicators and other quality control instruments to monitor quality of </a:t>
            </a:r>
            <a:r>
              <a:rPr lang="en-GB" dirty="0" smtClean="0"/>
              <a:t>care</a:t>
            </a:r>
          </a:p>
          <a:p>
            <a:r>
              <a:rPr lang="en-GB" dirty="0"/>
              <a:t>Hospitals and most PHC facilities are predominantly privately owned </a:t>
            </a:r>
            <a:endParaRPr lang="en-GB" dirty="0" smtClean="0"/>
          </a:p>
          <a:p>
            <a:r>
              <a:rPr lang="en-GB" dirty="0" smtClean="0"/>
              <a:t>PHC System is very weak</a:t>
            </a:r>
            <a:endParaRPr lang="en-US" dirty="0" smtClean="0"/>
          </a:p>
          <a:p>
            <a:endParaRPr lang="en-GB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sz="6600" dirty="0"/>
          </a:p>
          <a:p>
            <a:pPr marL="0" indent="0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24556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430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Georgia:   HEALTH SYSTEM PERFORMANCE PROBLEM AND DIAGNOSTICS  Names of team members </vt:lpstr>
      <vt:lpstr>Country health system context, 2018</vt:lpstr>
      <vt:lpstr>Health System Performance Problem (1)</vt:lpstr>
      <vt:lpstr>Health System Performance Problem (2)</vt:lpstr>
      <vt:lpstr>Diagnostics (1)</vt:lpstr>
      <vt:lpstr>Diagnostics (2)</vt:lpstr>
    </vt:vector>
  </TitlesOfParts>
  <Company>WHO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AKKAZIEVA, Baktygul</dc:creator>
  <cp:lastModifiedBy>Ketevan Goginashvili</cp:lastModifiedBy>
  <cp:revision>49</cp:revision>
  <dcterms:created xsi:type="dcterms:W3CDTF">2016-07-06T13:14:59Z</dcterms:created>
  <dcterms:modified xsi:type="dcterms:W3CDTF">2020-03-09T09:55:02Z</dcterms:modified>
</cp:coreProperties>
</file>